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1" r:id="rId4"/>
    <p:sldId id="274" r:id="rId5"/>
    <p:sldId id="263" r:id="rId6"/>
    <p:sldId id="264" r:id="rId7"/>
    <p:sldId id="265" r:id="rId8"/>
    <p:sldId id="275" r:id="rId9"/>
    <p:sldId id="279" r:id="rId10"/>
    <p:sldId id="278" r:id="rId11"/>
    <p:sldId id="272" r:id="rId12"/>
    <p:sldId id="277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7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0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2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5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3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7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7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369E5-F5B5-46E2-A747-11BC7BEA71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D1FC-C368-4EE8-B360-BA98ABA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5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5D94E-C489-81EB-10FC-3692715DAA93}"/>
              </a:ext>
            </a:extLst>
          </p:cNvPr>
          <p:cNvSpPr/>
          <p:nvPr/>
        </p:nvSpPr>
        <p:spPr>
          <a:xfrm>
            <a:off x="310896" y="118872"/>
            <a:ext cx="11881104" cy="3310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A5F4E-0165-C861-74FF-B51CEB067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40" y="58013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b="1" dirty="0">
                <a:solidFill>
                  <a:schemeClr val="bg1"/>
                </a:solidFill>
              </a:rPr>
              <a:t>CatSat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sz="5300" dirty="0">
                <a:solidFill>
                  <a:schemeClr val="bg1"/>
                </a:solidFill>
              </a:rPr>
              <a:t>Problem Solving for CubeSat Engineering, Integration, and Communication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31323-862B-1777-EE15-28D5D5665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40" y="3602038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Walter Rahmer</a:t>
            </a:r>
          </a:p>
          <a:p>
            <a:pPr algn="l"/>
            <a:r>
              <a:rPr lang="en-US" dirty="0"/>
              <a:t>Dr. Christopher Walker, Steward Observatory, University of Arizona</a:t>
            </a:r>
          </a:p>
          <a:p>
            <a:pPr algn="l"/>
            <a:r>
              <a:rPr lang="en-US" dirty="0"/>
              <a:t>Arizona State University</a:t>
            </a:r>
          </a:p>
          <a:p>
            <a:pPr algn="l"/>
            <a:r>
              <a:rPr lang="en-US" dirty="0"/>
              <a:t>22 April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3E9A1-DF3A-C2AB-CAF0-3EE038B5CE3B}"/>
              </a:ext>
            </a:extLst>
          </p:cNvPr>
          <p:cNvSpPr/>
          <p:nvPr/>
        </p:nvSpPr>
        <p:spPr>
          <a:xfrm>
            <a:off x="0" y="0"/>
            <a:ext cx="3108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26500D-4313-9EFA-0F54-7F3460F92BE4}"/>
              </a:ext>
            </a:extLst>
          </p:cNvPr>
          <p:cNvSpPr/>
          <p:nvPr/>
        </p:nvSpPr>
        <p:spPr>
          <a:xfrm>
            <a:off x="310896" y="1"/>
            <a:ext cx="11881104" cy="1188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F8315-E1D6-CEBB-A301-118ECDECC597}"/>
              </a:ext>
            </a:extLst>
          </p:cNvPr>
          <p:cNvSpPr/>
          <p:nvPr/>
        </p:nvSpPr>
        <p:spPr>
          <a:xfrm>
            <a:off x="310896" y="6739127"/>
            <a:ext cx="11881104" cy="11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E80DF91-6E09-1277-0128-93A50505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CBA36608-2102-9B5D-E3B4-B6620A750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88" y="109092"/>
            <a:ext cx="1706911" cy="170691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D135809-303C-372F-75C4-2FDF03922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07" y="5206567"/>
            <a:ext cx="1415162" cy="149063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C4E82AF-B91E-6816-2FBB-62235DA4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14" y="5232183"/>
            <a:ext cx="1537492" cy="143940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41C09C3D-31D4-2FFF-C932-B8FA61869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8" y="5391807"/>
            <a:ext cx="2000009" cy="1071861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577601F-E9BC-5E0B-C123-66F14B799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0" y="5382757"/>
            <a:ext cx="1904996" cy="1314447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F379C23-035F-F96A-B634-DCEEF32B7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0" y="5334686"/>
            <a:ext cx="1550373" cy="13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1D081B3-D1D2-133C-5FF5-38191F60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254782"/>
            <a:ext cx="1200912" cy="1603218"/>
          </a:xfrm>
          <a:prstGeom prst="rect">
            <a:avLst/>
          </a:prstGeom>
        </p:spPr>
      </p:pic>
      <p:pic>
        <p:nvPicPr>
          <p:cNvPr id="2" name="CATSAT-002 TVAC CAM 1_Trim2_2x">
            <a:hlinkClick r:id="" action="ppaction://media"/>
            <a:extLst>
              <a:ext uri="{FF2B5EF4-FFF2-40B4-BE49-F238E27FC236}">
                <a16:creationId xmlns:a16="http://schemas.microsoft.com/office/drawing/2014/main" id="{3BBA94AE-5F38-9DB3-5103-97466D8DC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991088" cy="61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52888" cy="48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CatSat will demonstrate high speed communication for small satellites and collect valuable data on the Ionosphere.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 work on CatSat has spanned all its systems, fixing issues, learning procedures, and physically constructing designs.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 continues on flight software and ground communications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CatSat passed vibrational testing last November and is ready for launch.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8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931664" cy="48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Dr. Christopher Walker and the incredible CatSat team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University of Arizona</a:t>
            </a:r>
          </a:p>
          <a:p>
            <a:pPr marL="0" indent="0">
              <a:buNone/>
            </a:pPr>
            <a:r>
              <a:rPr lang="en-US" dirty="0"/>
              <a:t>Freefall Aerospace</a:t>
            </a:r>
          </a:p>
          <a:p>
            <a:pPr marL="0" indent="0">
              <a:buNone/>
            </a:pPr>
            <a:r>
              <a:rPr lang="en-US" dirty="0"/>
              <a:t>Rincon Research Corporation</a:t>
            </a:r>
          </a:p>
          <a:p>
            <a:pPr marL="0" indent="0">
              <a:buNone/>
            </a:pPr>
            <a:r>
              <a:rPr lang="en-US" dirty="0"/>
              <a:t>NASA CubeSat Launch Initiative</a:t>
            </a:r>
          </a:p>
          <a:p>
            <a:pPr marL="0" indent="0">
              <a:buNone/>
            </a:pPr>
            <a:r>
              <a:rPr lang="en-US" dirty="0"/>
              <a:t>Firefly Aerospace</a:t>
            </a:r>
          </a:p>
          <a:p>
            <a:pPr marL="0" indent="0">
              <a:buNone/>
            </a:pPr>
            <a:r>
              <a:rPr lang="en-US" dirty="0"/>
              <a:t>NASA Arizona Space Grant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9" name="Picture 8" descr="A picture containing text, indoor, person, ceiling&#10;&#10;Description automatically generated">
            <a:extLst>
              <a:ext uri="{FF2B5EF4-FFF2-40B4-BE49-F238E27FC236}">
                <a16:creationId xmlns:a16="http://schemas.microsoft.com/office/drawing/2014/main" id="{C94CBC8B-147D-64EA-0DC5-3FA92DE1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2180363"/>
            <a:ext cx="5221224" cy="3915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85D58-B250-7DA8-28D7-7C565440E14A}"/>
              </a:ext>
            </a:extLst>
          </p:cNvPr>
          <p:cNvSpPr txBox="1"/>
          <p:nvPr/>
        </p:nvSpPr>
        <p:spPr>
          <a:xfrm>
            <a:off x="5769864" y="6151913"/>
            <a:ext cx="340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Image</a:t>
            </a:r>
            <a:r>
              <a:rPr lang="en-US" sz="1800" dirty="0"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Credit: </a:t>
            </a:r>
            <a:r>
              <a:rPr lang="en-US" sz="1800" b="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UA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1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61A5-529D-A18B-C46B-5EF56E3E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E19A-86FD-F245-F75D-813DD359A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B4BB99-3762-7C71-AA44-7C65D6544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r="2500" b="7883"/>
          <a:stretch/>
        </p:blipFill>
        <p:spPr bwMode="auto">
          <a:xfrm>
            <a:off x="-10886" y="0"/>
            <a:ext cx="12213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52E441-7BFF-5A61-6E36-70917E1D1D00}"/>
              </a:ext>
            </a:extLst>
          </p:cNvPr>
          <p:cNvSpPr txBox="1"/>
          <p:nvPr/>
        </p:nvSpPr>
        <p:spPr>
          <a:xfrm>
            <a:off x="1042416" y="4993987"/>
            <a:ext cx="4151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0510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6U </a:t>
            </a:r>
            <a:r>
              <a:rPr lang="en-US" dirty="0" err="1"/>
              <a:t>Cubesat</a:t>
            </a:r>
            <a:r>
              <a:rPr lang="en-US" dirty="0"/>
              <a:t> built by the University of Arizona</a:t>
            </a:r>
          </a:p>
          <a:p>
            <a:pPr marL="0" indent="0">
              <a:buNone/>
            </a:pPr>
            <a:r>
              <a:rPr lang="en-US" dirty="0"/>
              <a:t>	~30 x 20 x 10 centimeter box</a:t>
            </a:r>
          </a:p>
          <a:p>
            <a:pPr marL="0" indent="0">
              <a:buNone/>
            </a:pPr>
            <a:r>
              <a:rPr lang="en-US" dirty="0"/>
              <a:t>Onboard:</a:t>
            </a:r>
          </a:p>
          <a:p>
            <a:pPr marL="0" indent="0">
              <a:buNone/>
            </a:pPr>
            <a:r>
              <a:rPr lang="en-US" dirty="0"/>
              <a:t>	Inflatable Antenna Technology Demonstration</a:t>
            </a:r>
          </a:p>
          <a:p>
            <a:pPr marL="0" indent="0">
              <a:buNone/>
            </a:pPr>
            <a:r>
              <a:rPr lang="en-US" dirty="0"/>
              <a:t>	High Frequency Radio Experiment</a:t>
            </a:r>
          </a:p>
          <a:p>
            <a:pPr marL="0" indent="0">
              <a:buNone/>
            </a:pPr>
            <a:r>
              <a:rPr lang="en-US" dirty="0"/>
              <a:t>	HD Camera</a:t>
            </a:r>
          </a:p>
          <a:p>
            <a:pPr marL="0" indent="0">
              <a:buNone/>
            </a:pPr>
            <a:r>
              <a:rPr lang="en-US" dirty="0"/>
              <a:t>	HAM Radio Repeater</a:t>
            </a:r>
          </a:p>
          <a:p>
            <a:pPr marL="0" indent="0">
              <a:buNone/>
            </a:pPr>
            <a:r>
              <a:rPr lang="en-US" dirty="0"/>
              <a:t>	Data Processing on </a:t>
            </a:r>
            <a:r>
              <a:rPr lang="en-US" dirty="0" err="1"/>
              <a:t>AstroSDR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9F8B57A-5B6D-AA9F-02E8-2D3024EF0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8B9D997-0F53-75AA-4AF7-4BA2713BA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 r="2500" b="21837"/>
          <a:stretch/>
        </p:blipFill>
        <p:spPr bwMode="auto">
          <a:xfrm>
            <a:off x="-21771" y="0"/>
            <a:ext cx="12213771" cy="52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1D081B3-D1D2-133C-5FF5-38191F60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254782"/>
            <a:ext cx="1200912" cy="160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BC145-EBC0-6081-27ED-D6C923DF155B}"/>
              </a:ext>
            </a:extLst>
          </p:cNvPr>
          <p:cNvSpPr txBox="1"/>
          <p:nvPr/>
        </p:nvSpPr>
        <p:spPr>
          <a:xfrm>
            <a:off x="1216152" y="5594726"/>
            <a:ext cx="866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CAD Model of CatSat Deployed in Space.</a:t>
            </a:r>
          </a:p>
          <a:p>
            <a:r>
              <a:rPr lang="en-US" dirty="0"/>
              <a:t>Image Credit: Aman Chandra, </a:t>
            </a:r>
            <a:r>
              <a:rPr lang="en-US" dirty="0" err="1"/>
              <a:t>FreeFall</a:t>
            </a:r>
            <a:r>
              <a:rPr lang="en-US" dirty="0"/>
              <a:t> Aerospace</a:t>
            </a:r>
          </a:p>
        </p:txBody>
      </p:sp>
    </p:spTree>
    <p:extLst>
      <p:ext uri="{BB962C8B-B14F-4D97-AF65-F5344CB8AC3E}">
        <p14:creationId xmlns:p14="http://schemas.microsoft.com/office/powerpoint/2010/main" val="249128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HD Camera – Aperture Correction</a:t>
            </a:r>
          </a:p>
          <a:p>
            <a:pPr marL="0" indent="0">
              <a:buNone/>
            </a:pPr>
            <a:r>
              <a:rPr lang="en-US" dirty="0"/>
              <a:t>Magnetometer – Calibration and testing</a:t>
            </a:r>
          </a:p>
          <a:p>
            <a:pPr marL="0" indent="0">
              <a:buNone/>
            </a:pPr>
            <a:r>
              <a:rPr lang="en-US" dirty="0" err="1"/>
              <a:t>AstroSDR</a:t>
            </a:r>
            <a:r>
              <a:rPr lang="en-US" dirty="0"/>
              <a:t> – Data capture troubleshooting</a:t>
            </a:r>
          </a:p>
          <a:p>
            <a:pPr marL="0" indent="0">
              <a:buNone/>
            </a:pPr>
            <a:r>
              <a:rPr lang="en-US" dirty="0"/>
              <a:t>Metrology Cameras – Focus Setting</a:t>
            </a:r>
          </a:p>
          <a:p>
            <a:pPr marL="0" indent="0">
              <a:buNone/>
            </a:pPr>
            <a:r>
              <a:rPr lang="en-US" dirty="0"/>
              <a:t>Ground Station – Low Noise Amplifier Installation</a:t>
            </a:r>
          </a:p>
          <a:p>
            <a:pPr marL="0" indent="0">
              <a:buNone/>
            </a:pPr>
            <a:r>
              <a:rPr lang="en-US" dirty="0"/>
              <a:t>Data Processing – </a:t>
            </a:r>
            <a:r>
              <a:rPr lang="en-US" dirty="0" err="1"/>
              <a:t>Xmidas</a:t>
            </a:r>
            <a:r>
              <a:rPr lang="en-US" dirty="0"/>
              <a:t> packet interpretation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Full Spacecraft – Final Assembly</a:t>
            </a:r>
          </a:p>
          <a:p>
            <a:pPr marL="0" indent="0">
              <a:buNone/>
            </a:pPr>
            <a:r>
              <a:rPr lang="en-US" dirty="0"/>
              <a:t>+ More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9F8B57A-5B6D-AA9F-02E8-2D3024EF0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7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HF/WSPR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288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ionosphere is a layer of charged particles in the upper atmosphere that can reflect radio signals, especially around the High Frequency (HF) band.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Understanding this effect is necessary for all radio communication that interacts with the ionosphere (e.g. GPS signals, short wave radio communication).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ionosphere changes between day and night, and the radio effect during this transient period is poorly understood.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5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HF/WSPR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85360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2-foot whip antenna deployed from the bottom of CatSat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Listen for Weak Signal Propagation Reporter (WSPR) signals from HAM radio stations around the world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Compare received signals to known transmission format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66223-E443-1741-65A8-170363330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2" y="1825624"/>
            <a:ext cx="3636758" cy="4540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18F143-0B8F-A08A-0EDF-64EE3E6D464E}"/>
              </a:ext>
            </a:extLst>
          </p:cNvPr>
          <p:cNvSpPr txBox="1"/>
          <p:nvPr/>
        </p:nvSpPr>
        <p:spPr>
          <a:xfrm>
            <a:off x="6934202" y="6365706"/>
            <a:ext cx="2832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Dr. Christopher Walker</a:t>
            </a:r>
          </a:p>
        </p:txBody>
      </p:sp>
    </p:spTree>
    <p:extLst>
      <p:ext uri="{BB962C8B-B14F-4D97-AF65-F5344CB8AC3E}">
        <p14:creationId xmlns:p14="http://schemas.microsoft.com/office/powerpoint/2010/main" val="174265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My Work on the HF/WSPR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F803-D960-161E-2BAC-7F27554C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52888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Problem:</a:t>
            </a:r>
          </a:p>
          <a:p>
            <a:pPr marL="0" indent="0">
              <a:buNone/>
            </a:pPr>
            <a:r>
              <a:rPr lang="en-US" dirty="0"/>
              <a:t>Powering on the HF board draws an extreme spike of current from the batteries, tripping a fuse and restarting the entire system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0" indent="0">
              <a:buNone/>
            </a:pPr>
            <a:r>
              <a:rPr lang="en-US" dirty="0"/>
              <a:t>Design and construct a current limiting board to absorb the current spike and prevent it from affecting the batteries</a:t>
            </a:r>
          </a:p>
          <a:p>
            <a:pPr marL="0" indent="0">
              <a:buNone/>
            </a:pPr>
            <a:r>
              <a:rPr lang="en-US" dirty="0"/>
              <a:t>	Multiple board designs were tested and iterated over to produce a final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My Work on the HF/WSPR Experiment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pic>
        <p:nvPicPr>
          <p:cNvPr id="15" name="Content Placeholder 14" descr="A picture containing hand&#10;&#10;Description automatically generated">
            <a:extLst>
              <a:ext uri="{FF2B5EF4-FFF2-40B4-BE49-F238E27FC236}">
                <a16:creationId xmlns:a16="http://schemas.microsoft.com/office/drawing/2014/main" id="{5BC4171D-BF49-DBC5-3585-180F7C77E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36848" r="22266" b="32051"/>
          <a:stretch/>
        </p:blipFill>
        <p:spPr>
          <a:xfrm>
            <a:off x="1218363" y="2734142"/>
            <a:ext cx="4194885" cy="2554911"/>
          </a:xfr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6310192-B620-CBCC-FDD5-D96A03604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5" t="27067" r="28269" b="35679"/>
          <a:stretch/>
        </p:blipFill>
        <p:spPr>
          <a:xfrm>
            <a:off x="6437376" y="2734141"/>
            <a:ext cx="3529584" cy="25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912C-0EF1-D58A-99F8-2002C5EBD411}"/>
              </a:ext>
            </a:extLst>
          </p:cNvPr>
          <p:cNvSpPr/>
          <p:nvPr/>
        </p:nvSpPr>
        <p:spPr>
          <a:xfrm>
            <a:off x="0" y="128016"/>
            <a:ext cx="12192000" cy="15781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2BA06-9401-6FB8-EED2-D9F8A0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345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 Glance at the Inflatable Antenna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CBD1A-4E63-9DAE-748B-0F8FF8EF0FB3}"/>
              </a:ext>
            </a:extLst>
          </p:cNvPr>
          <p:cNvSpPr/>
          <p:nvPr/>
        </p:nvSpPr>
        <p:spPr>
          <a:xfrm>
            <a:off x="0" y="-636"/>
            <a:ext cx="12192000" cy="11950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33DA0-AB01-4B9A-61D8-E545D251C918}"/>
              </a:ext>
            </a:extLst>
          </p:cNvPr>
          <p:cNvSpPr/>
          <p:nvPr/>
        </p:nvSpPr>
        <p:spPr>
          <a:xfrm>
            <a:off x="0" y="6738490"/>
            <a:ext cx="12192000" cy="1195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10C0FC4-7151-0543-02AB-785010A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5126129"/>
            <a:ext cx="1200912" cy="160321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67A82E-0E0F-3497-7271-37F65C6E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74080" cy="444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SmallSats</a:t>
            </a:r>
            <a:r>
              <a:rPr lang="en-US" dirty="0"/>
              <a:t> suffer from size and mass constraints, limiting antenna size and speed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CatSat will demonstrate an inflatable spherical antenna design to allow high speed communication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50 Mbps speeds are expected from the 0.5-meter antenna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14945-1F5B-C311-EDE1-546E64E9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527" y="1734185"/>
            <a:ext cx="3154561" cy="4667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818F56-2274-AB7E-79F9-7ACA4D7D0CF7}"/>
              </a:ext>
            </a:extLst>
          </p:cNvPr>
          <p:cNvSpPr txBox="1"/>
          <p:nvPr/>
        </p:nvSpPr>
        <p:spPr>
          <a:xfrm>
            <a:off x="7836527" y="6429504"/>
            <a:ext cx="228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Aman Chandra</a:t>
            </a:r>
          </a:p>
        </p:txBody>
      </p:sp>
    </p:spTree>
    <p:extLst>
      <p:ext uri="{BB962C8B-B14F-4D97-AF65-F5344CB8AC3E}">
        <p14:creationId xmlns:p14="http://schemas.microsoft.com/office/powerpoint/2010/main" val="383338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2255</TotalTime>
  <Words>474</Words>
  <Application>Microsoft Office PowerPoint</Application>
  <PresentationFormat>Widescreen</PresentationFormat>
  <Paragraphs>73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CatSat: Problem Solving for CubeSat Engineering, Integration, and Communication</vt:lpstr>
      <vt:lpstr>Overview</vt:lpstr>
      <vt:lpstr>PowerPoint Presentation</vt:lpstr>
      <vt:lpstr>My Work</vt:lpstr>
      <vt:lpstr>The HF/WSPR Experiment</vt:lpstr>
      <vt:lpstr>The HF/WSPR Experiment</vt:lpstr>
      <vt:lpstr>My Work on the HF/WSPR Experiment</vt:lpstr>
      <vt:lpstr>My Work on the HF/WSPR Experiment</vt:lpstr>
      <vt:lpstr>A Glance at the Inflatable Antenna</vt:lpstr>
      <vt:lpstr>PowerPoint Presentation</vt:lpstr>
      <vt:lpstr>Summary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CatSat: Problem Solving for CubeSat Engineering, Integration, and Communication</dc:title>
  <dc:creator>Rahmer, Walter Ignacio - (wrahmer)</dc:creator>
  <cp:lastModifiedBy>Coe, Michelle A - (macoe)</cp:lastModifiedBy>
  <cp:revision>11</cp:revision>
  <dcterms:created xsi:type="dcterms:W3CDTF">2023-03-29T19:42:04Z</dcterms:created>
  <dcterms:modified xsi:type="dcterms:W3CDTF">2023-04-14T17:54:17Z</dcterms:modified>
</cp:coreProperties>
</file>